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75" r:id="rId5"/>
    <p:sldId id="260" r:id="rId6"/>
    <p:sldId id="261" r:id="rId7"/>
    <p:sldId id="262" r:id="rId8"/>
    <p:sldId id="276" r:id="rId9"/>
    <p:sldId id="263" r:id="rId10"/>
    <p:sldId id="264" r:id="rId11"/>
    <p:sldId id="278" r:id="rId12"/>
    <p:sldId id="265" r:id="rId13"/>
    <p:sldId id="266" r:id="rId14"/>
    <p:sldId id="267" r:id="rId15"/>
    <p:sldId id="268" r:id="rId16"/>
    <p:sldId id="269" r:id="rId17"/>
    <p:sldId id="270" r:id="rId18"/>
    <p:sldId id="271" r:id="rId19"/>
    <p:sldId id="272" r:id="rId20"/>
    <p:sldId id="273" r:id="rId21"/>
    <p:sldId id="274" r:id="rId22"/>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62" autoAdjust="0"/>
  </p:normalViewPr>
  <p:slideViewPr>
    <p:cSldViewPr>
      <p:cViewPr>
        <p:scale>
          <a:sx n="60" d="100"/>
          <a:sy n="60" d="100"/>
        </p:scale>
        <p:origin x="-3084" y="-11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8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tileRect/>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1826DEF-8542-4056-B0C0-2A63F958DC01}" type="datetimeFigureOut">
              <a:rPr lang="en-US" smtClean="0"/>
              <a:t>10/5/2018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C95AD002-C3D1-4F2E-B33A-88A48B827508}"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826DEF-8542-4056-B0C0-2A63F958DC01}" type="datetimeFigureOut">
              <a:rPr lang="en-US" smtClean="0"/>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AD002-C3D1-4F2E-B33A-88A48B82750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826DEF-8542-4056-B0C0-2A63F958DC01}" type="datetimeFigureOut">
              <a:rPr lang="en-US" smtClean="0"/>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AD002-C3D1-4F2E-B33A-88A48B82750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826DEF-8542-4056-B0C0-2A63F958DC01}" type="datetimeFigureOut">
              <a:rPr lang="en-US" smtClean="0"/>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AD002-C3D1-4F2E-B33A-88A48B82750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1826DEF-8542-4056-B0C0-2A63F958DC01}" type="datetimeFigureOut">
              <a:rPr lang="en-US" smtClean="0"/>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C95AD002-C3D1-4F2E-B33A-88A48B82750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1826DEF-8542-4056-B0C0-2A63F958DC01}" type="datetimeFigureOut">
              <a:rPr lang="en-US" smtClean="0"/>
              <a:t>10/5/2018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5AD002-C3D1-4F2E-B33A-88A48B82750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1826DEF-8542-4056-B0C0-2A63F958DC01}" type="datetimeFigureOut">
              <a:rPr lang="en-US" smtClean="0"/>
              <a:t>10/5/2018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5AD002-C3D1-4F2E-B33A-88A48B82750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1826DEF-8542-4056-B0C0-2A63F958DC01}" type="datetimeFigureOut">
              <a:rPr lang="en-US" smtClean="0"/>
              <a:t>10/5/2018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5AD002-C3D1-4F2E-B33A-88A48B82750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826DEF-8542-4056-B0C0-2A63F958DC01}" type="datetimeFigureOut">
              <a:rPr lang="en-US" smtClean="0"/>
              <a:t>10/5/2018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5AD002-C3D1-4F2E-B33A-88A48B82750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1826DEF-8542-4056-B0C0-2A63F958DC01}" type="datetimeFigureOut">
              <a:rPr lang="en-US" smtClean="0"/>
              <a:t>10/5/2018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5AD002-C3D1-4F2E-B33A-88A48B827508}"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1826DEF-8542-4056-B0C0-2A63F958DC01}" type="datetimeFigureOut">
              <a:rPr lang="en-US" smtClean="0"/>
              <a:t>10/5/2018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5AD002-C3D1-4F2E-B33A-88A48B827508}" type="slidenum">
              <a:rPr lang="en-US" smtClean="0"/>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1826DEF-8542-4056-B0C0-2A63F958DC01}" type="datetimeFigureOut">
              <a:rPr lang="en-US" smtClean="0"/>
              <a:t>10/5/2018</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95AD002-C3D1-4F2E-B33A-88A48B82750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tileRect/>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Tx/>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4000" smtClean="0">
                <a:solidFill>
                  <a:schemeClr val="bg1">
                    <a:lumMod val="95000"/>
                    <a:lumOff val="5000"/>
                  </a:schemeClr>
                </a:solidFill>
              </a:rPr>
              <a:t>Creative solutions for complex situations – how delaware helped</a:t>
            </a:r>
            <a:endParaRPr lang="en-US" sz="4000">
              <a:solidFill>
                <a:schemeClr val="bg1">
                  <a:lumMod val="95000"/>
                  <a:lumOff val="5000"/>
                </a:schemeClr>
              </a:solidFill>
            </a:endParaRPr>
          </a:p>
        </p:txBody>
      </p:sp>
      <p:sp>
        <p:nvSpPr>
          <p:cNvPr id="3" name="Subtitle 2"/>
          <p:cNvSpPr>
            <a:spLocks noGrp="1"/>
          </p:cNvSpPr>
          <p:nvPr>
            <p:ph type="subTitle" idx="1"/>
          </p:nvPr>
        </p:nvSpPr>
        <p:spPr>
          <a:xfrm>
            <a:off x="990600" y="3331698"/>
            <a:ext cx="7239000" cy="2611902"/>
          </a:xfrm>
        </p:spPr>
        <p:txBody>
          <a:bodyPr>
            <a:noAutofit/>
          </a:bodyPr>
          <a:lstStyle/>
          <a:p>
            <a:r>
              <a:rPr lang="en-US" sz="2000" b="1" smtClean="0">
                <a:solidFill>
                  <a:schemeClr val="bg2">
                    <a:lumMod val="50000"/>
                  </a:schemeClr>
                </a:solidFill>
              </a:rPr>
              <a:t>2018 DELAWARE TRUST CONFERENCE</a:t>
            </a:r>
          </a:p>
          <a:p>
            <a:r>
              <a:rPr lang="en-US" sz="2000" b="1" smtClean="0">
                <a:solidFill>
                  <a:schemeClr val="bg2">
                    <a:lumMod val="50000"/>
                  </a:schemeClr>
                </a:solidFill>
              </a:rPr>
              <a:t>Presentation by:</a:t>
            </a:r>
          </a:p>
          <a:p>
            <a:r>
              <a:rPr lang="en-US" sz="2000" b="1" smtClean="0">
                <a:solidFill>
                  <a:schemeClr val="bg2">
                    <a:lumMod val="50000"/>
                  </a:schemeClr>
                </a:solidFill>
              </a:rPr>
              <a:t>Bridget </a:t>
            </a:r>
            <a:r>
              <a:rPr lang="en-US" sz="2000" b="1">
                <a:solidFill>
                  <a:schemeClr val="bg2">
                    <a:lumMod val="50000"/>
                  </a:schemeClr>
                </a:solidFill>
              </a:rPr>
              <a:t>V. Boyd, CTFA, SVP &amp; Fiduciary Services Head, Citicorp Trust Delaware, NA</a:t>
            </a:r>
          </a:p>
          <a:p>
            <a:r>
              <a:rPr lang="en-US" sz="2000" b="1" smtClean="0">
                <a:solidFill>
                  <a:schemeClr val="bg2">
                    <a:lumMod val="50000"/>
                  </a:schemeClr>
                </a:solidFill>
              </a:rPr>
              <a:t>William H. Lunger, Member, Martin and Lunger, P.A.</a:t>
            </a:r>
          </a:p>
          <a:p>
            <a:r>
              <a:rPr lang="en-US" sz="2000" b="1">
                <a:solidFill>
                  <a:schemeClr val="bg2">
                    <a:lumMod val="50000"/>
                  </a:schemeClr>
                </a:solidFill>
              </a:rPr>
              <a:t>Kimberly Gill McKinnon, Special Counsel,</a:t>
            </a:r>
            <a:br>
              <a:rPr lang="en-US" sz="2000" b="1">
                <a:solidFill>
                  <a:schemeClr val="bg2">
                    <a:lumMod val="50000"/>
                  </a:schemeClr>
                </a:solidFill>
              </a:rPr>
            </a:br>
            <a:r>
              <a:rPr lang="en-US" sz="2000" b="1">
                <a:solidFill>
                  <a:schemeClr val="bg2">
                    <a:lumMod val="50000"/>
                  </a:schemeClr>
                </a:solidFill>
              </a:rPr>
              <a:t>Morris Nichols Arsht &amp; Tunnell LLP</a:t>
            </a:r>
          </a:p>
          <a:p>
            <a:endParaRPr lang="en-US" sz="2000" b="1" smtClean="0">
              <a:solidFill>
                <a:schemeClr val="bg2">
                  <a:lumMod val="50000"/>
                </a:schemeClr>
              </a:solidFill>
            </a:endParaRPr>
          </a:p>
        </p:txBody>
      </p:sp>
    </p:spTree>
    <p:extLst>
      <p:ext uri="{BB962C8B-B14F-4D97-AF65-F5344CB8AC3E}">
        <p14:creationId xmlns:p14="http://schemas.microsoft.com/office/powerpoint/2010/main" val="2593186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9600"/>
            <a:ext cx="8001000" cy="5016758"/>
          </a:xfrm>
          <a:prstGeom prst="rect">
            <a:avLst/>
          </a:prstGeom>
        </p:spPr>
        <p:txBody>
          <a:bodyPr wrap="square">
            <a:spAutoFit/>
          </a:bodyPr>
          <a:lstStyle/>
          <a:p>
            <a:pPr algn="just"/>
            <a:r>
              <a:rPr lang="en-US" sz="3200" b="1" u="sng">
                <a:solidFill>
                  <a:schemeClr val="bg1">
                    <a:lumMod val="95000"/>
                    <a:lumOff val="5000"/>
                  </a:schemeClr>
                </a:solidFill>
              </a:rPr>
              <a:t>Situation </a:t>
            </a:r>
            <a:r>
              <a:rPr lang="en-US" sz="3200" b="1" u="sng" smtClean="0">
                <a:solidFill>
                  <a:schemeClr val="bg1">
                    <a:lumMod val="95000"/>
                    <a:lumOff val="5000"/>
                  </a:schemeClr>
                </a:solidFill>
              </a:rPr>
              <a:t>7</a:t>
            </a:r>
            <a:r>
              <a:rPr lang="en-US" sz="3200" smtClean="0">
                <a:solidFill>
                  <a:schemeClr val="bg1">
                    <a:lumMod val="95000"/>
                    <a:lumOff val="5000"/>
                  </a:schemeClr>
                </a:solidFill>
              </a:rPr>
              <a:t>.  </a:t>
            </a:r>
            <a:endParaRPr lang="en-US" sz="3200">
              <a:solidFill>
                <a:schemeClr val="bg1">
                  <a:lumMod val="95000"/>
                  <a:lumOff val="5000"/>
                </a:schemeClr>
              </a:solidFill>
            </a:endParaRPr>
          </a:p>
          <a:p>
            <a:pPr algn="just"/>
            <a:r>
              <a:rPr lang="en-US" sz="3200">
                <a:solidFill>
                  <a:schemeClr val="bg1">
                    <a:lumMod val="95000"/>
                    <a:lumOff val="5000"/>
                  </a:schemeClr>
                </a:solidFill>
              </a:rPr>
              <a:t> </a:t>
            </a:r>
          </a:p>
          <a:p>
            <a:pPr algn="just"/>
            <a:r>
              <a:rPr lang="en-US" sz="3200">
                <a:solidFill>
                  <a:schemeClr val="bg1">
                    <a:lumMod val="95000"/>
                    <a:lumOff val="5000"/>
                  </a:schemeClr>
                </a:solidFill>
              </a:rPr>
              <a:t>A large trust was created by the late Johnny Alien III, a foreign person in a foreign jurisdiction.  Under the laws of the foreign jurisdiction, the trust was subject to a rule against perpetuities and its terms require the trust to terminate within a couple of years.  Can anything be done to continue the trust?</a:t>
            </a:r>
          </a:p>
        </p:txBody>
      </p:sp>
    </p:spTree>
    <p:extLst>
      <p:ext uri="{BB962C8B-B14F-4D97-AF65-F5344CB8AC3E}">
        <p14:creationId xmlns:p14="http://schemas.microsoft.com/office/powerpoint/2010/main" val="3282156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effectLst/>
              </a:rPr>
              <a:t>Polling Question</a:t>
            </a:r>
            <a:endParaRPr lang="en-US" dirty="0">
              <a:solidFill>
                <a:schemeClr val="bg1"/>
              </a:solidFill>
              <a:effectLst/>
            </a:endParaRPr>
          </a:p>
        </p:txBody>
      </p:sp>
      <p:sp>
        <p:nvSpPr>
          <p:cNvPr id="3" name="Content Placeholder 2"/>
          <p:cNvSpPr>
            <a:spLocks noGrp="1"/>
          </p:cNvSpPr>
          <p:nvPr>
            <p:ph idx="1"/>
          </p:nvPr>
        </p:nvSpPr>
        <p:spPr/>
        <p:txBody>
          <a:bodyPr/>
          <a:lstStyle/>
          <a:p>
            <a:pPr marL="137160" indent="0">
              <a:buNone/>
            </a:pPr>
            <a:r>
              <a:rPr lang="en-US" b="1" dirty="0">
                <a:solidFill>
                  <a:schemeClr val="bg1"/>
                </a:solidFill>
              </a:rPr>
              <a:t>Considering that beneficiary consent is not required by Delaware law when decanting a trust, it </a:t>
            </a:r>
            <a:r>
              <a:rPr lang="en-US" b="1" dirty="0" smtClean="0">
                <a:solidFill>
                  <a:schemeClr val="bg1"/>
                </a:solidFill>
              </a:rPr>
              <a:t>is my advice or the </a:t>
            </a:r>
            <a:r>
              <a:rPr lang="en-US" b="1" dirty="0">
                <a:solidFill>
                  <a:schemeClr val="bg1"/>
                </a:solidFill>
              </a:rPr>
              <a:t>practice of my trust institution to</a:t>
            </a:r>
            <a:r>
              <a:rPr lang="en-US" b="1" dirty="0" smtClean="0">
                <a:solidFill>
                  <a:schemeClr val="bg1"/>
                </a:solidFill>
              </a:rPr>
              <a:t>:</a:t>
            </a:r>
          </a:p>
          <a:p>
            <a:pPr marL="137160" lvl="0" indent="0">
              <a:buNone/>
            </a:pPr>
            <a:endParaRPr lang="en-US" sz="2400" dirty="0" smtClean="0">
              <a:solidFill>
                <a:schemeClr val="bg1"/>
              </a:solidFill>
            </a:endParaRPr>
          </a:p>
          <a:p>
            <a:pPr marL="137160" lvl="0" indent="0">
              <a:buNone/>
            </a:pPr>
            <a:r>
              <a:rPr lang="en-US" sz="2400" dirty="0" smtClean="0">
                <a:solidFill>
                  <a:schemeClr val="bg1"/>
                </a:solidFill>
              </a:rPr>
              <a:t>A.	Always </a:t>
            </a:r>
            <a:r>
              <a:rPr lang="en-US" sz="2400" dirty="0">
                <a:solidFill>
                  <a:schemeClr val="bg1"/>
                </a:solidFill>
              </a:rPr>
              <a:t>require beneficiary consent and/or </a:t>
            </a:r>
            <a:r>
              <a:rPr lang="en-US" sz="2400" dirty="0" smtClean="0">
                <a:solidFill>
                  <a:schemeClr val="bg1"/>
                </a:solidFill>
              </a:rPr>
              <a:t>	release</a:t>
            </a:r>
            <a:r>
              <a:rPr lang="en-US" sz="2400" dirty="0">
                <a:solidFill>
                  <a:schemeClr val="bg1"/>
                </a:solidFill>
              </a:rPr>
              <a:t>.</a:t>
            </a:r>
          </a:p>
          <a:p>
            <a:pPr marL="137160" lvl="0" indent="0">
              <a:buNone/>
            </a:pPr>
            <a:r>
              <a:rPr lang="en-US" sz="2400" dirty="0" smtClean="0">
                <a:solidFill>
                  <a:schemeClr val="bg1"/>
                </a:solidFill>
              </a:rPr>
              <a:t>B.	Consider </a:t>
            </a:r>
            <a:r>
              <a:rPr lang="en-US" sz="2400" dirty="0">
                <a:solidFill>
                  <a:schemeClr val="bg1"/>
                </a:solidFill>
              </a:rPr>
              <a:t>the need for beneficiary consent </a:t>
            </a:r>
            <a:r>
              <a:rPr lang="en-US" sz="2400" dirty="0" smtClean="0">
                <a:solidFill>
                  <a:schemeClr val="bg1"/>
                </a:solidFill>
              </a:rPr>
              <a:t>	and/or </a:t>
            </a:r>
            <a:r>
              <a:rPr lang="en-US" sz="2400" dirty="0">
                <a:solidFill>
                  <a:schemeClr val="bg1"/>
                </a:solidFill>
              </a:rPr>
              <a:t>release on a case by case basis.</a:t>
            </a:r>
          </a:p>
          <a:p>
            <a:pPr marL="137160" lvl="0" indent="0">
              <a:buNone/>
            </a:pPr>
            <a:r>
              <a:rPr lang="en-US" sz="2400" dirty="0" smtClean="0">
                <a:solidFill>
                  <a:schemeClr val="bg1"/>
                </a:solidFill>
              </a:rPr>
              <a:t>C.	Never </a:t>
            </a:r>
            <a:r>
              <a:rPr lang="en-US" sz="2400" dirty="0">
                <a:solidFill>
                  <a:schemeClr val="bg1"/>
                </a:solidFill>
              </a:rPr>
              <a:t>require beneficiary consent and/or </a:t>
            </a:r>
            <a:r>
              <a:rPr lang="en-US" sz="2400" dirty="0" smtClean="0">
                <a:solidFill>
                  <a:schemeClr val="bg1"/>
                </a:solidFill>
              </a:rPr>
              <a:t>	release</a:t>
            </a:r>
            <a:r>
              <a:rPr lang="en-US" sz="2400" dirty="0">
                <a:solidFill>
                  <a:schemeClr val="bg1"/>
                </a:solidFill>
              </a:rPr>
              <a:t>.</a:t>
            </a:r>
          </a:p>
          <a:p>
            <a:endParaRPr lang="en-US" dirty="0"/>
          </a:p>
        </p:txBody>
      </p:sp>
    </p:spTree>
    <p:extLst>
      <p:ext uri="{BB962C8B-B14F-4D97-AF65-F5344CB8AC3E}">
        <p14:creationId xmlns:p14="http://schemas.microsoft.com/office/powerpoint/2010/main" val="3227458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8001000" cy="5509200"/>
          </a:xfrm>
          <a:prstGeom prst="rect">
            <a:avLst/>
          </a:prstGeom>
        </p:spPr>
        <p:txBody>
          <a:bodyPr wrap="square">
            <a:spAutoFit/>
          </a:bodyPr>
          <a:lstStyle/>
          <a:p>
            <a:pPr algn="just"/>
            <a:r>
              <a:rPr lang="en-US" sz="3200" b="1" u="sng">
                <a:solidFill>
                  <a:schemeClr val="bg1">
                    <a:lumMod val="95000"/>
                    <a:lumOff val="5000"/>
                  </a:schemeClr>
                </a:solidFill>
              </a:rPr>
              <a:t>Situation </a:t>
            </a:r>
            <a:r>
              <a:rPr lang="en-US" sz="3200" b="1" u="sng" smtClean="0">
                <a:solidFill>
                  <a:schemeClr val="bg1">
                    <a:lumMod val="95000"/>
                    <a:lumOff val="5000"/>
                  </a:schemeClr>
                </a:solidFill>
              </a:rPr>
              <a:t>8</a:t>
            </a:r>
            <a:r>
              <a:rPr lang="en-US" sz="3200" smtClean="0">
                <a:solidFill>
                  <a:schemeClr val="bg1">
                    <a:lumMod val="95000"/>
                    <a:lumOff val="5000"/>
                  </a:schemeClr>
                </a:solidFill>
              </a:rPr>
              <a:t>.  </a:t>
            </a:r>
            <a:endParaRPr lang="en-US" sz="3200">
              <a:solidFill>
                <a:schemeClr val="bg1">
                  <a:lumMod val="95000"/>
                  <a:lumOff val="5000"/>
                </a:schemeClr>
              </a:solidFill>
            </a:endParaRPr>
          </a:p>
          <a:p>
            <a:pPr algn="just"/>
            <a:r>
              <a:rPr lang="en-US" sz="3200">
                <a:solidFill>
                  <a:schemeClr val="bg1">
                    <a:lumMod val="95000"/>
                    <a:lumOff val="5000"/>
                  </a:schemeClr>
                </a:solidFill>
              </a:rPr>
              <a:t> </a:t>
            </a:r>
          </a:p>
          <a:p>
            <a:pPr algn="just"/>
            <a:r>
              <a:rPr lang="en-US" sz="3200">
                <a:solidFill>
                  <a:schemeClr val="bg1">
                    <a:lumMod val="95000"/>
                    <a:lumOff val="5000"/>
                  </a:schemeClr>
                </a:solidFill>
              </a:rPr>
              <a:t>A large trust moved from New York to Delaware and continues to be subject to a New York perpetuities period.  Michael Myers is the sole beneficiary and has a limited power of appointment.  Michael is likely to pass away without much of a taxable estate.  How can Michael apply his GST tax exemption to the trust and make it perpetual?</a:t>
            </a:r>
          </a:p>
        </p:txBody>
      </p:sp>
    </p:spTree>
    <p:extLst>
      <p:ext uri="{BB962C8B-B14F-4D97-AF65-F5344CB8AC3E}">
        <p14:creationId xmlns:p14="http://schemas.microsoft.com/office/powerpoint/2010/main" val="155065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838200"/>
            <a:ext cx="7848600" cy="5016758"/>
          </a:xfrm>
          <a:prstGeom prst="rect">
            <a:avLst/>
          </a:prstGeom>
        </p:spPr>
        <p:txBody>
          <a:bodyPr wrap="square">
            <a:spAutoFit/>
          </a:bodyPr>
          <a:lstStyle/>
          <a:p>
            <a:pPr algn="just"/>
            <a:r>
              <a:rPr lang="en-US" sz="3200" b="1" u="sng">
                <a:solidFill>
                  <a:schemeClr val="bg1">
                    <a:lumMod val="95000"/>
                    <a:lumOff val="5000"/>
                  </a:schemeClr>
                </a:solidFill>
              </a:rPr>
              <a:t>Situation 9</a:t>
            </a:r>
            <a:r>
              <a:rPr lang="en-US" sz="3200" smtClean="0">
                <a:solidFill>
                  <a:schemeClr val="bg1">
                    <a:lumMod val="95000"/>
                    <a:lumOff val="5000"/>
                  </a:schemeClr>
                </a:solidFill>
              </a:rPr>
              <a:t>.  </a:t>
            </a:r>
            <a:endParaRPr lang="en-US" sz="3200">
              <a:solidFill>
                <a:schemeClr val="bg1">
                  <a:lumMod val="95000"/>
                  <a:lumOff val="5000"/>
                </a:schemeClr>
              </a:solidFill>
            </a:endParaRPr>
          </a:p>
          <a:p>
            <a:pPr algn="just"/>
            <a:r>
              <a:rPr lang="en-US" sz="3200">
                <a:solidFill>
                  <a:schemeClr val="bg1">
                    <a:lumMod val="95000"/>
                    <a:lumOff val="5000"/>
                  </a:schemeClr>
                </a:solidFill>
              </a:rPr>
              <a:t> </a:t>
            </a:r>
          </a:p>
          <a:p>
            <a:pPr algn="just"/>
            <a:r>
              <a:rPr lang="en-US" sz="3200">
                <a:solidFill>
                  <a:schemeClr val="bg1">
                    <a:lumMod val="95000"/>
                    <a:lumOff val="5000"/>
                  </a:schemeClr>
                </a:solidFill>
              </a:rPr>
              <a:t>Mr. Jack O. Lantern created an irrevocable Trust for his children.  His relationship with one of his children sours after the child dropped out of school to attend a school for witchcraft and wizardry.  He is worried that the child will contest his estate plan, including the trust.  What can be done?</a:t>
            </a:r>
          </a:p>
        </p:txBody>
      </p:sp>
    </p:spTree>
    <p:extLst>
      <p:ext uri="{BB962C8B-B14F-4D97-AF65-F5344CB8AC3E}">
        <p14:creationId xmlns:p14="http://schemas.microsoft.com/office/powerpoint/2010/main" val="17410546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7924800" cy="6001643"/>
          </a:xfrm>
          <a:prstGeom prst="rect">
            <a:avLst/>
          </a:prstGeom>
        </p:spPr>
        <p:txBody>
          <a:bodyPr wrap="square">
            <a:spAutoFit/>
          </a:bodyPr>
          <a:lstStyle/>
          <a:p>
            <a:pPr algn="just"/>
            <a:r>
              <a:rPr lang="en-US" sz="2400" b="1" u="sng">
                <a:solidFill>
                  <a:schemeClr val="bg1">
                    <a:lumMod val="95000"/>
                    <a:lumOff val="5000"/>
                  </a:schemeClr>
                </a:solidFill>
              </a:rPr>
              <a:t>Situation </a:t>
            </a:r>
            <a:r>
              <a:rPr lang="en-US" sz="2400" b="1" u="sng" smtClean="0">
                <a:solidFill>
                  <a:schemeClr val="bg1">
                    <a:lumMod val="95000"/>
                    <a:lumOff val="5000"/>
                  </a:schemeClr>
                </a:solidFill>
              </a:rPr>
              <a:t>10</a:t>
            </a:r>
            <a:r>
              <a:rPr lang="en-US" sz="2400" smtClean="0">
                <a:solidFill>
                  <a:schemeClr val="bg1">
                    <a:lumMod val="95000"/>
                    <a:lumOff val="5000"/>
                  </a:schemeClr>
                </a:solidFill>
              </a:rPr>
              <a:t>.  </a:t>
            </a:r>
            <a:endParaRPr lang="en-US" sz="2400">
              <a:solidFill>
                <a:schemeClr val="bg1">
                  <a:lumMod val="95000"/>
                  <a:lumOff val="5000"/>
                </a:schemeClr>
              </a:solidFill>
            </a:endParaRPr>
          </a:p>
          <a:p>
            <a:pPr algn="just"/>
            <a:r>
              <a:rPr lang="en-US" sz="2400">
                <a:solidFill>
                  <a:schemeClr val="bg1">
                    <a:lumMod val="95000"/>
                    <a:lumOff val="5000"/>
                  </a:schemeClr>
                </a:solidFill>
              </a:rPr>
              <a:t> </a:t>
            </a:r>
          </a:p>
          <a:p>
            <a:pPr algn="just"/>
            <a:r>
              <a:rPr lang="en-US" sz="2400">
                <a:solidFill>
                  <a:schemeClr val="bg1">
                    <a:lumMod val="95000"/>
                    <a:lumOff val="5000"/>
                  </a:schemeClr>
                </a:solidFill>
              </a:rPr>
              <a:t>The Howl at the Moon Trust Company is trustee of a trust that has a complicated investment portfolio, including closely held assets.  Howl at the Moon Trust Company is directed by an investment adviser with respect to all investments held in the trust, and the family office is closely involved with all aspects of the trust’s management.  As Trustee, Howl at the Moon Trust Company is responsible for the preparation and filing of all fiduciary tax returns for the trust, and its practice is to use Werewolf &amp; Warlock, CPAs as its third party provider for fiduciary tax return preparation.  However, the family office insists on using its own CPA to prepare the trust’s returns.  What can be done to address the issue?</a:t>
            </a:r>
          </a:p>
        </p:txBody>
      </p:sp>
    </p:spTree>
    <p:extLst>
      <p:ext uri="{BB962C8B-B14F-4D97-AF65-F5344CB8AC3E}">
        <p14:creationId xmlns:p14="http://schemas.microsoft.com/office/powerpoint/2010/main" val="4377878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4010" y="914400"/>
            <a:ext cx="8305800" cy="4524315"/>
          </a:xfrm>
          <a:prstGeom prst="rect">
            <a:avLst/>
          </a:prstGeom>
        </p:spPr>
        <p:txBody>
          <a:bodyPr wrap="square">
            <a:spAutoFit/>
          </a:bodyPr>
          <a:lstStyle/>
          <a:p>
            <a:pPr algn="just"/>
            <a:r>
              <a:rPr lang="en-US" sz="3200" b="1" u="sng">
                <a:solidFill>
                  <a:schemeClr val="bg1">
                    <a:lumMod val="95000"/>
                    <a:lumOff val="5000"/>
                  </a:schemeClr>
                </a:solidFill>
              </a:rPr>
              <a:t>Situation </a:t>
            </a:r>
            <a:r>
              <a:rPr lang="en-US" sz="3200" b="1" u="sng" smtClean="0">
                <a:solidFill>
                  <a:schemeClr val="bg1">
                    <a:lumMod val="95000"/>
                    <a:lumOff val="5000"/>
                  </a:schemeClr>
                </a:solidFill>
              </a:rPr>
              <a:t>11</a:t>
            </a:r>
            <a:r>
              <a:rPr lang="en-US" sz="3200" smtClean="0">
                <a:solidFill>
                  <a:schemeClr val="bg1">
                    <a:lumMod val="95000"/>
                    <a:lumOff val="5000"/>
                  </a:schemeClr>
                </a:solidFill>
              </a:rPr>
              <a:t>.  </a:t>
            </a:r>
            <a:endParaRPr lang="en-US" sz="3200">
              <a:solidFill>
                <a:schemeClr val="bg1">
                  <a:lumMod val="95000"/>
                  <a:lumOff val="5000"/>
                </a:schemeClr>
              </a:solidFill>
            </a:endParaRPr>
          </a:p>
          <a:p>
            <a:pPr algn="just"/>
            <a:r>
              <a:rPr lang="en-US" sz="3200">
                <a:solidFill>
                  <a:schemeClr val="bg1">
                    <a:lumMod val="95000"/>
                    <a:lumOff val="5000"/>
                  </a:schemeClr>
                </a:solidFill>
              </a:rPr>
              <a:t> </a:t>
            </a:r>
          </a:p>
          <a:p>
            <a:pPr algn="just"/>
            <a:r>
              <a:rPr lang="en-US" sz="3200">
                <a:solidFill>
                  <a:schemeClr val="bg1">
                    <a:lumMod val="95000"/>
                    <a:lumOff val="5000"/>
                  </a:schemeClr>
                </a:solidFill>
              </a:rPr>
              <a:t>A trust has a dead silent period until the current beneficiary reaches the age of twenty-five years.  The grantor of the trust is living.  The beneficiary is twenty-four years old.  The Grantor is concerned about the beneficiary and wants to extend the trust’s period of dead silence.  Can it be done?</a:t>
            </a:r>
          </a:p>
        </p:txBody>
      </p:sp>
    </p:spTree>
    <p:extLst>
      <p:ext uri="{BB962C8B-B14F-4D97-AF65-F5344CB8AC3E}">
        <p14:creationId xmlns:p14="http://schemas.microsoft.com/office/powerpoint/2010/main" val="1081312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762000"/>
            <a:ext cx="8153400" cy="5078313"/>
          </a:xfrm>
          <a:prstGeom prst="rect">
            <a:avLst/>
          </a:prstGeom>
        </p:spPr>
        <p:txBody>
          <a:bodyPr wrap="square">
            <a:spAutoFit/>
          </a:bodyPr>
          <a:lstStyle/>
          <a:p>
            <a:pPr algn="just"/>
            <a:r>
              <a:rPr lang="en-US" sz="3600" b="1" u="sng">
                <a:solidFill>
                  <a:schemeClr val="bg1">
                    <a:lumMod val="95000"/>
                    <a:lumOff val="5000"/>
                  </a:schemeClr>
                </a:solidFill>
              </a:rPr>
              <a:t>Situation </a:t>
            </a:r>
            <a:r>
              <a:rPr lang="en-US" sz="3600" b="1" u="sng" smtClean="0">
                <a:solidFill>
                  <a:schemeClr val="bg1">
                    <a:lumMod val="95000"/>
                    <a:lumOff val="5000"/>
                  </a:schemeClr>
                </a:solidFill>
              </a:rPr>
              <a:t>12</a:t>
            </a:r>
            <a:r>
              <a:rPr lang="en-US" sz="3600" smtClean="0">
                <a:solidFill>
                  <a:schemeClr val="bg1">
                    <a:lumMod val="95000"/>
                    <a:lumOff val="5000"/>
                  </a:schemeClr>
                </a:solidFill>
              </a:rPr>
              <a:t>.  </a:t>
            </a:r>
            <a:endParaRPr lang="en-US" sz="3600">
              <a:solidFill>
                <a:schemeClr val="bg1">
                  <a:lumMod val="95000"/>
                  <a:lumOff val="5000"/>
                </a:schemeClr>
              </a:solidFill>
            </a:endParaRPr>
          </a:p>
          <a:p>
            <a:pPr algn="just"/>
            <a:r>
              <a:rPr lang="en-US" sz="3600">
                <a:solidFill>
                  <a:schemeClr val="bg1">
                    <a:lumMod val="95000"/>
                    <a:lumOff val="5000"/>
                  </a:schemeClr>
                </a:solidFill>
              </a:rPr>
              <a:t> </a:t>
            </a:r>
          </a:p>
          <a:p>
            <a:pPr algn="just"/>
            <a:r>
              <a:rPr lang="en-US" sz="3600">
                <a:solidFill>
                  <a:schemeClr val="bg1">
                    <a:lumMod val="95000"/>
                    <a:lumOff val="5000"/>
                  </a:schemeClr>
                </a:solidFill>
              </a:rPr>
              <a:t>A silent trust created by Dan Deadhand, who is now deceased, has boiler plate language that requires statements to be delivered to current beneficiaries which conflicts with the silent trust provisions in the trust’s governing instrument</a:t>
            </a:r>
            <a:r>
              <a:rPr lang="en-US" sz="3600" smtClean="0">
                <a:solidFill>
                  <a:schemeClr val="bg1">
                    <a:lumMod val="95000"/>
                    <a:lumOff val="5000"/>
                  </a:schemeClr>
                </a:solidFill>
              </a:rPr>
              <a:t>. </a:t>
            </a:r>
            <a:endParaRPr lang="en-US" sz="3600">
              <a:solidFill>
                <a:schemeClr val="bg1">
                  <a:lumMod val="95000"/>
                  <a:lumOff val="5000"/>
                </a:schemeClr>
              </a:solidFill>
            </a:endParaRPr>
          </a:p>
        </p:txBody>
      </p:sp>
    </p:spTree>
    <p:extLst>
      <p:ext uri="{BB962C8B-B14F-4D97-AF65-F5344CB8AC3E}">
        <p14:creationId xmlns:p14="http://schemas.microsoft.com/office/powerpoint/2010/main" val="4948376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
            <a:ext cx="8229600" cy="5509200"/>
          </a:xfrm>
          <a:prstGeom prst="rect">
            <a:avLst/>
          </a:prstGeom>
        </p:spPr>
        <p:txBody>
          <a:bodyPr wrap="square">
            <a:spAutoFit/>
          </a:bodyPr>
          <a:lstStyle/>
          <a:p>
            <a:pPr algn="just"/>
            <a:r>
              <a:rPr lang="en-US" sz="3200" b="1" u="sng">
                <a:solidFill>
                  <a:schemeClr val="bg1">
                    <a:lumMod val="95000"/>
                    <a:lumOff val="5000"/>
                  </a:schemeClr>
                </a:solidFill>
              </a:rPr>
              <a:t>Situation </a:t>
            </a:r>
            <a:r>
              <a:rPr lang="en-US" sz="3200" b="1" u="sng" smtClean="0">
                <a:solidFill>
                  <a:schemeClr val="bg1">
                    <a:lumMod val="95000"/>
                    <a:lumOff val="5000"/>
                  </a:schemeClr>
                </a:solidFill>
              </a:rPr>
              <a:t>13</a:t>
            </a:r>
            <a:r>
              <a:rPr lang="en-US" sz="3200" smtClean="0">
                <a:solidFill>
                  <a:schemeClr val="bg1">
                    <a:lumMod val="95000"/>
                    <a:lumOff val="5000"/>
                  </a:schemeClr>
                </a:solidFill>
              </a:rPr>
              <a:t>.  </a:t>
            </a:r>
            <a:endParaRPr lang="en-US" sz="3200">
              <a:solidFill>
                <a:schemeClr val="bg1">
                  <a:lumMod val="95000"/>
                  <a:lumOff val="5000"/>
                </a:schemeClr>
              </a:solidFill>
            </a:endParaRPr>
          </a:p>
          <a:p>
            <a:pPr algn="just"/>
            <a:r>
              <a:rPr lang="en-US" sz="3200">
                <a:solidFill>
                  <a:schemeClr val="bg1">
                    <a:lumMod val="95000"/>
                    <a:lumOff val="5000"/>
                  </a:schemeClr>
                </a:solidFill>
              </a:rPr>
              <a:t> </a:t>
            </a:r>
          </a:p>
          <a:p>
            <a:pPr algn="just"/>
            <a:r>
              <a:rPr lang="en-US" sz="3200">
                <a:solidFill>
                  <a:schemeClr val="bg1">
                    <a:lumMod val="95000"/>
                    <a:lumOff val="5000"/>
                  </a:schemeClr>
                </a:solidFill>
              </a:rPr>
              <a:t>The Boogeyman is concerned that a GST tax exempt dynasty trust that he created accidentally excluded the poltergeist that he adopted based on a perceived drafting error in the definition of “descendants”.  The grantor wants to fix the problem so that the poltergeist shares in the trust along with all of the other descendants born to the Boogeyman.    </a:t>
            </a:r>
          </a:p>
        </p:txBody>
      </p:sp>
    </p:spTree>
    <p:extLst>
      <p:ext uri="{BB962C8B-B14F-4D97-AF65-F5344CB8AC3E}">
        <p14:creationId xmlns:p14="http://schemas.microsoft.com/office/powerpoint/2010/main" val="9261833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533400"/>
            <a:ext cx="7924800" cy="6124754"/>
          </a:xfrm>
          <a:prstGeom prst="rect">
            <a:avLst/>
          </a:prstGeom>
        </p:spPr>
        <p:txBody>
          <a:bodyPr wrap="square">
            <a:spAutoFit/>
          </a:bodyPr>
          <a:lstStyle/>
          <a:p>
            <a:pPr algn="just"/>
            <a:r>
              <a:rPr lang="en-US" sz="2800" b="1" u="sng">
                <a:solidFill>
                  <a:schemeClr val="bg1">
                    <a:lumMod val="95000"/>
                    <a:lumOff val="5000"/>
                  </a:schemeClr>
                </a:solidFill>
              </a:rPr>
              <a:t>Situation </a:t>
            </a:r>
            <a:r>
              <a:rPr lang="en-US" sz="2800" b="1" u="sng" smtClean="0">
                <a:solidFill>
                  <a:schemeClr val="bg1">
                    <a:lumMod val="95000"/>
                    <a:lumOff val="5000"/>
                  </a:schemeClr>
                </a:solidFill>
              </a:rPr>
              <a:t>14</a:t>
            </a:r>
            <a:r>
              <a:rPr lang="en-US" sz="2800" smtClean="0">
                <a:solidFill>
                  <a:schemeClr val="bg1">
                    <a:lumMod val="95000"/>
                    <a:lumOff val="5000"/>
                  </a:schemeClr>
                </a:solidFill>
              </a:rPr>
              <a:t>.  </a:t>
            </a:r>
            <a:endParaRPr lang="en-US" sz="2800">
              <a:solidFill>
                <a:schemeClr val="bg1">
                  <a:lumMod val="95000"/>
                  <a:lumOff val="5000"/>
                </a:schemeClr>
              </a:solidFill>
            </a:endParaRPr>
          </a:p>
          <a:p>
            <a:pPr algn="just"/>
            <a:r>
              <a:rPr lang="en-US" sz="2800">
                <a:solidFill>
                  <a:schemeClr val="bg1">
                    <a:lumMod val="95000"/>
                    <a:lumOff val="5000"/>
                  </a:schemeClr>
                </a:solidFill>
              </a:rPr>
              <a:t> </a:t>
            </a:r>
          </a:p>
          <a:p>
            <a:pPr algn="just"/>
            <a:r>
              <a:rPr lang="en-US" sz="2800">
                <a:solidFill>
                  <a:schemeClr val="bg1">
                    <a:lumMod val="95000"/>
                    <a:lumOff val="5000"/>
                  </a:schemeClr>
                </a:solidFill>
              </a:rPr>
              <a:t>Mrs. Morbid exercised a limited power of appointment over a trust in further trust in favor of her daughter only.  The original trust contained a broad limited power of appointment.  Mrs. Morbid’s relationship with her daughter’s husband, Grim W. Reaper, was strained at the time of the exercise.  At the time of Mrs. Morbid’s death, the relations between Mrs. Morbid and her son-in-law, Grim, had improved significantly.  Mrs. Morbid’s daughter wants the trust to benefit her spouse after her death.  How can this be done?</a:t>
            </a:r>
          </a:p>
        </p:txBody>
      </p:sp>
    </p:spTree>
    <p:extLst>
      <p:ext uri="{BB962C8B-B14F-4D97-AF65-F5344CB8AC3E}">
        <p14:creationId xmlns:p14="http://schemas.microsoft.com/office/powerpoint/2010/main" val="6676890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90600"/>
            <a:ext cx="7924800" cy="5016758"/>
          </a:xfrm>
          <a:prstGeom prst="rect">
            <a:avLst/>
          </a:prstGeom>
        </p:spPr>
        <p:txBody>
          <a:bodyPr wrap="square">
            <a:spAutoFit/>
          </a:bodyPr>
          <a:lstStyle/>
          <a:p>
            <a:pPr algn="just"/>
            <a:r>
              <a:rPr lang="en-US" sz="2000" b="1" u="sng">
                <a:solidFill>
                  <a:schemeClr val="bg1">
                    <a:lumMod val="95000"/>
                    <a:lumOff val="5000"/>
                  </a:schemeClr>
                </a:solidFill>
              </a:rPr>
              <a:t>Situation </a:t>
            </a:r>
            <a:r>
              <a:rPr lang="en-US" sz="2000" b="1" u="sng" smtClean="0">
                <a:solidFill>
                  <a:schemeClr val="bg1">
                    <a:lumMod val="95000"/>
                    <a:lumOff val="5000"/>
                  </a:schemeClr>
                </a:solidFill>
              </a:rPr>
              <a:t>15</a:t>
            </a:r>
            <a:r>
              <a:rPr lang="en-US" sz="2000" smtClean="0">
                <a:solidFill>
                  <a:schemeClr val="bg1">
                    <a:lumMod val="95000"/>
                    <a:lumOff val="5000"/>
                  </a:schemeClr>
                </a:solidFill>
              </a:rPr>
              <a:t>.  </a:t>
            </a:r>
            <a:endParaRPr lang="en-US" sz="2000">
              <a:solidFill>
                <a:schemeClr val="bg1">
                  <a:lumMod val="95000"/>
                  <a:lumOff val="5000"/>
                </a:schemeClr>
              </a:solidFill>
            </a:endParaRPr>
          </a:p>
          <a:p>
            <a:pPr algn="just"/>
            <a:r>
              <a:rPr lang="en-US" sz="2000">
                <a:solidFill>
                  <a:schemeClr val="bg1">
                    <a:lumMod val="95000"/>
                    <a:lumOff val="5000"/>
                  </a:schemeClr>
                </a:solidFill>
              </a:rPr>
              <a:t> </a:t>
            </a:r>
          </a:p>
          <a:p>
            <a:pPr algn="just"/>
            <a:r>
              <a:rPr lang="en-US" sz="2000">
                <a:solidFill>
                  <a:schemeClr val="bg1">
                    <a:lumMod val="95000"/>
                    <a:lumOff val="5000"/>
                  </a:schemeClr>
                </a:solidFill>
              </a:rPr>
              <a:t>R.I.P., now deceased, created two marital trusts for his surviving spouse, Mummy.  Dr. Strange is serving as an investment adviser for both trusts and the Trustee, a corporation, can only exercise its investment powers upon the written direction of the investment adviser.  The investment adviser directed the Trustee to invest both marital trusts solely in fixed income holdings to maximize the required income distributions to Mummy.  Dr. Strange passes away suddenly.  The language in the trust’s governing instrument permits the appointment of a successor investment adviser, but only by the current investment adviser, and Dr. Strange died without appointing his successor.  Investment responsibility and discretion now defaults back to the corporate Trustee, who is required to invest at least 50% of the trust in equities, which will likely impact the level of income to which Mummy has become accustomed. </a:t>
            </a:r>
          </a:p>
        </p:txBody>
      </p:sp>
    </p:spTree>
    <p:extLst>
      <p:ext uri="{BB962C8B-B14F-4D97-AF65-F5344CB8AC3E}">
        <p14:creationId xmlns:p14="http://schemas.microsoft.com/office/powerpoint/2010/main" val="30512681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20062"/>
            <a:ext cx="8077200" cy="6001643"/>
          </a:xfrm>
          <a:prstGeom prst="rect">
            <a:avLst/>
          </a:prstGeom>
        </p:spPr>
        <p:txBody>
          <a:bodyPr wrap="square">
            <a:spAutoFit/>
          </a:bodyPr>
          <a:lstStyle/>
          <a:p>
            <a:r>
              <a:rPr lang="en-US" sz="3200" b="1" u="sng" smtClean="0">
                <a:solidFill>
                  <a:schemeClr val="bg1">
                    <a:lumMod val="95000"/>
                    <a:lumOff val="5000"/>
                  </a:schemeClr>
                </a:solidFill>
              </a:rPr>
              <a:t>Situation </a:t>
            </a:r>
            <a:r>
              <a:rPr lang="en-US" sz="3200" b="1" u="sng">
                <a:solidFill>
                  <a:schemeClr val="bg1">
                    <a:lumMod val="95000"/>
                    <a:lumOff val="5000"/>
                  </a:schemeClr>
                </a:solidFill>
              </a:rPr>
              <a:t>1</a:t>
            </a:r>
            <a:r>
              <a:rPr lang="en-US" sz="3200">
                <a:solidFill>
                  <a:schemeClr val="bg1">
                    <a:lumMod val="95000"/>
                    <a:lumOff val="5000"/>
                  </a:schemeClr>
                </a:solidFill>
              </a:rPr>
              <a:t>.  </a:t>
            </a:r>
          </a:p>
          <a:p>
            <a:r>
              <a:rPr lang="en-US" sz="3200">
                <a:solidFill>
                  <a:schemeClr val="bg1">
                    <a:lumMod val="95000"/>
                    <a:lumOff val="5000"/>
                  </a:schemeClr>
                </a:solidFill>
              </a:rPr>
              <a:t> </a:t>
            </a:r>
          </a:p>
          <a:p>
            <a:pPr algn="just"/>
            <a:r>
              <a:rPr lang="en-US" sz="3200">
                <a:solidFill>
                  <a:schemeClr val="bg1">
                    <a:lumMod val="95000"/>
                    <a:lumOff val="5000"/>
                  </a:schemeClr>
                </a:solidFill>
              </a:rPr>
              <a:t>Mrs. Spooky created a pot trust for the benefit of all of her descendants.  The trust is a dynasty trust and all of the Spooky descendants of the oldest generation and Mrs. Spooky have passed away.  There are 13 grandchildren who do not agree on how the trust should be invested, and their needs for distributions vary greatly.  What can be done?</a:t>
            </a:r>
          </a:p>
          <a:p>
            <a:endParaRPr lang="en-US" sz="3200">
              <a:solidFill>
                <a:schemeClr val="bg1">
                  <a:lumMod val="95000"/>
                  <a:lumOff val="5000"/>
                </a:schemeClr>
              </a:solidFill>
            </a:endParaRPr>
          </a:p>
        </p:txBody>
      </p:sp>
    </p:spTree>
    <p:extLst>
      <p:ext uri="{BB962C8B-B14F-4D97-AF65-F5344CB8AC3E}">
        <p14:creationId xmlns:p14="http://schemas.microsoft.com/office/powerpoint/2010/main" val="5211004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229600" cy="6124754"/>
          </a:xfrm>
          <a:prstGeom prst="rect">
            <a:avLst/>
          </a:prstGeom>
        </p:spPr>
        <p:txBody>
          <a:bodyPr wrap="square">
            <a:spAutoFit/>
          </a:bodyPr>
          <a:lstStyle/>
          <a:p>
            <a:pPr algn="just"/>
            <a:r>
              <a:rPr lang="en-US" sz="2800" b="1" u="sng">
                <a:solidFill>
                  <a:schemeClr val="bg1">
                    <a:lumMod val="95000"/>
                    <a:lumOff val="5000"/>
                  </a:schemeClr>
                </a:solidFill>
              </a:rPr>
              <a:t>Situation </a:t>
            </a:r>
            <a:r>
              <a:rPr lang="en-US" sz="2800" b="1" u="sng" smtClean="0">
                <a:solidFill>
                  <a:schemeClr val="bg1">
                    <a:lumMod val="95000"/>
                    <a:lumOff val="5000"/>
                  </a:schemeClr>
                </a:solidFill>
              </a:rPr>
              <a:t>16</a:t>
            </a:r>
            <a:r>
              <a:rPr lang="en-US" sz="2800" smtClean="0">
                <a:solidFill>
                  <a:schemeClr val="bg1">
                    <a:lumMod val="95000"/>
                    <a:lumOff val="5000"/>
                  </a:schemeClr>
                </a:solidFill>
              </a:rPr>
              <a:t>.  </a:t>
            </a:r>
            <a:endParaRPr lang="en-US" sz="2800">
              <a:solidFill>
                <a:schemeClr val="bg1">
                  <a:lumMod val="95000"/>
                  <a:lumOff val="5000"/>
                </a:schemeClr>
              </a:solidFill>
            </a:endParaRPr>
          </a:p>
          <a:p>
            <a:pPr algn="just"/>
            <a:r>
              <a:rPr lang="en-US" sz="2800">
                <a:solidFill>
                  <a:schemeClr val="bg1">
                    <a:lumMod val="95000"/>
                    <a:lumOff val="5000"/>
                  </a:schemeClr>
                </a:solidFill>
              </a:rPr>
              <a:t> </a:t>
            </a:r>
          </a:p>
          <a:p>
            <a:pPr algn="just"/>
            <a:r>
              <a:rPr lang="en-US" sz="2800">
                <a:solidFill>
                  <a:schemeClr val="bg1">
                    <a:lumMod val="95000"/>
                    <a:lumOff val="5000"/>
                  </a:schemeClr>
                </a:solidFill>
              </a:rPr>
              <a:t>Matt Demon created a dynasty trust that is taxed as a grantor trust for income tax purposes.  Matt Demon is a famous actor, but with movie roles drying up for him lately, he is experiencing what he hopes to be a </a:t>
            </a:r>
            <a:r>
              <a:rPr lang="en-US" sz="2800" smtClean="0">
                <a:solidFill>
                  <a:schemeClr val="bg1">
                    <a:lumMod val="95000"/>
                    <a:lumOff val="5000"/>
                  </a:schemeClr>
                </a:solidFill>
              </a:rPr>
              <a:t>temporary cash </a:t>
            </a:r>
            <a:r>
              <a:rPr lang="en-US" sz="2800">
                <a:solidFill>
                  <a:schemeClr val="bg1">
                    <a:lumMod val="95000"/>
                    <a:lumOff val="5000"/>
                  </a:schemeClr>
                </a:solidFill>
              </a:rPr>
              <a:t>flow problem.  There is an ability to terminate grantor trust status by the release of certain powers pursuant to the terms of the governing instrument, but Mr. Demon recognizes the possible future benefits to maintaining grantor trust status.  He may get a leading role in a blockbuster at some point in the future.</a:t>
            </a:r>
          </a:p>
        </p:txBody>
      </p:sp>
    </p:spTree>
    <p:extLst>
      <p:ext uri="{BB962C8B-B14F-4D97-AF65-F5344CB8AC3E}">
        <p14:creationId xmlns:p14="http://schemas.microsoft.com/office/powerpoint/2010/main" val="11048271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534400" cy="5663089"/>
          </a:xfrm>
          <a:prstGeom prst="rect">
            <a:avLst/>
          </a:prstGeom>
        </p:spPr>
        <p:txBody>
          <a:bodyPr wrap="square">
            <a:spAutoFit/>
          </a:bodyPr>
          <a:lstStyle/>
          <a:p>
            <a:pPr algn="just"/>
            <a:r>
              <a:rPr lang="en-US" sz="3000" b="1" u="sng">
                <a:solidFill>
                  <a:schemeClr val="bg1">
                    <a:lumMod val="95000"/>
                    <a:lumOff val="5000"/>
                  </a:schemeClr>
                </a:solidFill>
              </a:rPr>
              <a:t>Situation </a:t>
            </a:r>
            <a:r>
              <a:rPr lang="en-US" sz="3000" b="1" u="sng" smtClean="0">
                <a:solidFill>
                  <a:schemeClr val="bg1">
                    <a:lumMod val="95000"/>
                    <a:lumOff val="5000"/>
                  </a:schemeClr>
                </a:solidFill>
              </a:rPr>
              <a:t>17</a:t>
            </a:r>
            <a:r>
              <a:rPr lang="en-US" sz="3000" smtClean="0">
                <a:solidFill>
                  <a:schemeClr val="bg1">
                    <a:lumMod val="95000"/>
                    <a:lumOff val="5000"/>
                  </a:schemeClr>
                </a:solidFill>
              </a:rPr>
              <a:t>.  </a:t>
            </a:r>
            <a:endParaRPr lang="en-US" sz="3000">
              <a:solidFill>
                <a:schemeClr val="bg1">
                  <a:lumMod val="95000"/>
                  <a:lumOff val="5000"/>
                </a:schemeClr>
              </a:solidFill>
            </a:endParaRPr>
          </a:p>
          <a:p>
            <a:pPr algn="just"/>
            <a:r>
              <a:rPr lang="en-US" sz="3000">
                <a:solidFill>
                  <a:schemeClr val="bg1">
                    <a:lumMod val="95000"/>
                    <a:lumOff val="5000"/>
                  </a:schemeClr>
                </a:solidFill>
              </a:rPr>
              <a:t> </a:t>
            </a:r>
          </a:p>
          <a:p>
            <a:pPr algn="just"/>
            <a:r>
              <a:rPr lang="en-US" sz="3000">
                <a:solidFill>
                  <a:schemeClr val="bg1">
                    <a:lumMod val="95000"/>
                    <a:lumOff val="5000"/>
                  </a:schemeClr>
                </a:solidFill>
              </a:rPr>
              <a:t>The Headless Horsemen Trust Company of Another Jurisdiction, Inc. serves as Trustee of a large family trust that holds a liquid portfolio and membership interests in the Legend of Sleepy Hollow, LLC, a closely held company.  All parties want the Trustee to manage the liquid assets but the Trustee does not want to hold the LLC interests, and if it does manage the LLC interests the Trustee fees are very expensive.</a:t>
            </a:r>
          </a:p>
          <a:p>
            <a:r>
              <a:rPr lang="en-US" sz="3200"/>
              <a:t> </a:t>
            </a:r>
          </a:p>
        </p:txBody>
      </p:sp>
    </p:spTree>
    <p:extLst>
      <p:ext uri="{BB962C8B-B14F-4D97-AF65-F5344CB8AC3E}">
        <p14:creationId xmlns:p14="http://schemas.microsoft.com/office/powerpoint/2010/main" val="55593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04800"/>
            <a:ext cx="8077200" cy="6001643"/>
          </a:xfrm>
          <a:prstGeom prst="rect">
            <a:avLst/>
          </a:prstGeom>
        </p:spPr>
        <p:txBody>
          <a:bodyPr wrap="square">
            <a:spAutoFit/>
          </a:bodyPr>
          <a:lstStyle/>
          <a:p>
            <a:pPr algn="just"/>
            <a:r>
              <a:rPr lang="en-US" sz="3200" b="1" u="sng" dirty="0">
                <a:solidFill>
                  <a:schemeClr val="bg1">
                    <a:lumMod val="95000"/>
                    <a:lumOff val="5000"/>
                  </a:schemeClr>
                </a:solidFill>
                <a:uFill>
                  <a:solidFill>
                    <a:schemeClr val="bg2">
                      <a:lumMod val="50000"/>
                    </a:schemeClr>
                  </a:solidFill>
                </a:uFill>
              </a:rPr>
              <a:t>Situation 2</a:t>
            </a:r>
            <a:r>
              <a:rPr lang="en-US" sz="3200" dirty="0">
                <a:solidFill>
                  <a:schemeClr val="bg1">
                    <a:lumMod val="95000"/>
                    <a:lumOff val="5000"/>
                  </a:schemeClr>
                </a:solidFill>
                <a:uFill>
                  <a:solidFill>
                    <a:schemeClr val="bg2">
                      <a:lumMod val="50000"/>
                    </a:schemeClr>
                  </a:solidFill>
                </a:uFill>
              </a:rPr>
              <a:t>.  </a:t>
            </a:r>
          </a:p>
          <a:p>
            <a:pPr algn="just"/>
            <a:r>
              <a:rPr lang="en-US" sz="3200" dirty="0">
                <a:solidFill>
                  <a:schemeClr val="bg1">
                    <a:lumMod val="95000"/>
                    <a:lumOff val="5000"/>
                  </a:schemeClr>
                </a:solidFill>
                <a:uFill>
                  <a:solidFill>
                    <a:schemeClr val="bg2">
                      <a:lumMod val="50000"/>
                    </a:schemeClr>
                  </a:solidFill>
                </a:uFill>
              </a:rPr>
              <a:t> </a:t>
            </a:r>
          </a:p>
          <a:p>
            <a:pPr algn="just"/>
            <a:r>
              <a:rPr lang="en-US" sz="3200" dirty="0">
                <a:solidFill>
                  <a:schemeClr val="bg1">
                    <a:lumMod val="95000"/>
                    <a:lumOff val="5000"/>
                  </a:schemeClr>
                </a:solidFill>
                <a:uFill>
                  <a:solidFill>
                    <a:schemeClr val="bg2">
                      <a:lumMod val="50000"/>
                    </a:schemeClr>
                  </a:solidFill>
                </a:uFill>
              </a:rPr>
              <a:t>A trust beneficiary wants a significant distribution from a trust to buy a haunted mansion as a vacation property.  The Trustee has the ability to make distributions to the beneficiary under the terms of the trust instrument.  The Trustee also has full investment authority.  Are there other options to consider besides an outright distribution to make the purchase of the mansion?  </a:t>
            </a:r>
          </a:p>
        </p:txBody>
      </p:sp>
    </p:spTree>
    <p:extLst>
      <p:ext uri="{BB962C8B-B14F-4D97-AF65-F5344CB8AC3E}">
        <p14:creationId xmlns:p14="http://schemas.microsoft.com/office/powerpoint/2010/main" val="161009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effectLst/>
              </a:rPr>
              <a:t>Polling Question </a:t>
            </a:r>
            <a:endParaRPr lang="en-US" dirty="0">
              <a:solidFill>
                <a:schemeClr val="bg1"/>
              </a:solidFill>
              <a:effectLst/>
            </a:endParaRPr>
          </a:p>
        </p:txBody>
      </p:sp>
      <p:sp>
        <p:nvSpPr>
          <p:cNvPr id="3" name="Content Placeholder 2"/>
          <p:cNvSpPr>
            <a:spLocks noGrp="1"/>
          </p:cNvSpPr>
          <p:nvPr>
            <p:ph idx="1"/>
          </p:nvPr>
        </p:nvSpPr>
        <p:spPr/>
        <p:txBody>
          <a:bodyPr/>
          <a:lstStyle/>
          <a:p>
            <a:pPr marL="137160" indent="0">
              <a:buNone/>
            </a:pPr>
            <a:r>
              <a:rPr lang="en-US" b="1" dirty="0">
                <a:solidFill>
                  <a:schemeClr val="bg1"/>
                </a:solidFill>
              </a:rPr>
              <a:t>Considering potential benefits and pitfalls of each option, which alternative do you see as the most reasonable?</a:t>
            </a:r>
          </a:p>
          <a:p>
            <a:pPr marL="137160" indent="0">
              <a:buNone/>
            </a:pPr>
            <a:endParaRPr lang="en-US" dirty="0">
              <a:solidFill>
                <a:schemeClr val="bg1"/>
              </a:solidFill>
            </a:endParaRPr>
          </a:p>
          <a:p>
            <a:pPr marL="137160" lvl="0" indent="0">
              <a:buNone/>
            </a:pPr>
            <a:r>
              <a:rPr lang="en-US" b="1" dirty="0" smtClean="0">
                <a:solidFill>
                  <a:schemeClr val="bg1"/>
                </a:solidFill>
              </a:rPr>
              <a:t>A.  	Outright </a:t>
            </a:r>
            <a:r>
              <a:rPr lang="en-US" b="1" dirty="0">
                <a:solidFill>
                  <a:schemeClr val="bg1"/>
                </a:solidFill>
              </a:rPr>
              <a:t>discretionary distribution</a:t>
            </a:r>
            <a:endParaRPr lang="en-US" dirty="0">
              <a:solidFill>
                <a:schemeClr val="bg1"/>
              </a:solidFill>
            </a:endParaRPr>
          </a:p>
          <a:p>
            <a:pPr marL="137160" lvl="0" indent="0">
              <a:buNone/>
            </a:pPr>
            <a:r>
              <a:rPr lang="en-US" b="1" dirty="0" smtClean="0">
                <a:solidFill>
                  <a:schemeClr val="bg1"/>
                </a:solidFill>
              </a:rPr>
              <a:t>B.	Loan </a:t>
            </a:r>
            <a:r>
              <a:rPr lang="en-US" b="1" dirty="0">
                <a:solidFill>
                  <a:schemeClr val="bg1"/>
                </a:solidFill>
              </a:rPr>
              <a:t>to the beneficiary</a:t>
            </a:r>
            <a:endParaRPr lang="en-US" dirty="0">
              <a:solidFill>
                <a:schemeClr val="bg1"/>
              </a:solidFill>
            </a:endParaRPr>
          </a:p>
          <a:p>
            <a:pPr marL="137160" lvl="0" indent="0">
              <a:buNone/>
            </a:pPr>
            <a:r>
              <a:rPr lang="en-US" b="1" dirty="0" smtClean="0">
                <a:solidFill>
                  <a:schemeClr val="bg1"/>
                </a:solidFill>
              </a:rPr>
              <a:t>C.	Purchase </a:t>
            </a:r>
            <a:r>
              <a:rPr lang="en-US" b="1" dirty="0">
                <a:solidFill>
                  <a:schemeClr val="bg1"/>
                </a:solidFill>
              </a:rPr>
              <a:t>as an investment</a:t>
            </a:r>
            <a:endParaRPr lang="en-US" dirty="0">
              <a:solidFill>
                <a:schemeClr val="bg1"/>
              </a:solidFill>
            </a:endParaRPr>
          </a:p>
          <a:p>
            <a:pPr marL="137160" lvl="0" indent="0">
              <a:buNone/>
            </a:pPr>
            <a:r>
              <a:rPr lang="en-US" b="1" dirty="0" smtClean="0">
                <a:solidFill>
                  <a:schemeClr val="bg1"/>
                </a:solidFill>
              </a:rPr>
              <a:t>D. 	Modify </a:t>
            </a:r>
            <a:r>
              <a:rPr lang="en-US" b="1" dirty="0">
                <a:solidFill>
                  <a:schemeClr val="bg1"/>
                </a:solidFill>
              </a:rPr>
              <a:t>the trust</a:t>
            </a:r>
            <a:endParaRPr lang="en-US" dirty="0">
              <a:solidFill>
                <a:schemeClr val="bg1"/>
              </a:solidFill>
            </a:endParaRPr>
          </a:p>
          <a:p>
            <a:endParaRPr lang="en-US" dirty="0"/>
          </a:p>
        </p:txBody>
      </p:sp>
    </p:spTree>
    <p:extLst>
      <p:ext uri="{BB962C8B-B14F-4D97-AF65-F5344CB8AC3E}">
        <p14:creationId xmlns:p14="http://schemas.microsoft.com/office/powerpoint/2010/main" val="3952075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838200"/>
            <a:ext cx="8305800" cy="3970318"/>
          </a:xfrm>
          <a:prstGeom prst="rect">
            <a:avLst/>
          </a:prstGeom>
        </p:spPr>
        <p:txBody>
          <a:bodyPr wrap="square">
            <a:spAutoFit/>
          </a:bodyPr>
          <a:lstStyle/>
          <a:p>
            <a:r>
              <a:rPr lang="en-US" sz="3600" b="1" u="sng">
                <a:solidFill>
                  <a:schemeClr val="bg1">
                    <a:lumMod val="95000"/>
                    <a:lumOff val="5000"/>
                  </a:schemeClr>
                </a:solidFill>
              </a:rPr>
              <a:t>Situation 3</a:t>
            </a:r>
            <a:r>
              <a:rPr lang="en-US" sz="3600" smtClean="0">
                <a:solidFill>
                  <a:schemeClr val="bg1">
                    <a:lumMod val="95000"/>
                    <a:lumOff val="5000"/>
                  </a:schemeClr>
                </a:solidFill>
              </a:rPr>
              <a:t>.  </a:t>
            </a:r>
            <a:endParaRPr lang="en-US" sz="3600">
              <a:solidFill>
                <a:schemeClr val="bg1">
                  <a:lumMod val="95000"/>
                  <a:lumOff val="5000"/>
                </a:schemeClr>
              </a:solidFill>
            </a:endParaRPr>
          </a:p>
          <a:p>
            <a:r>
              <a:rPr lang="en-US" sz="3600">
                <a:solidFill>
                  <a:schemeClr val="bg1">
                    <a:lumMod val="95000"/>
                    <a:lumOff val="5000"/>
                  </a:schemeClr>
                </a:solidFill>
              </a:rPr>
              <a:t> </a:t>
            </a:r>
          </a:p>
          <a:p>
            <a:pPr algn="just"/>
            <a:r>
              <a:rPr lang="en-US" sz="3600">
                <a:solidFill>
                  <a:schemeClr val="bg1">
                    <a:lumMod val="95000"/>
                    <a:lumOff val="5000"/>
                  </a:schemeClr>
                </a:solidFill>
              </a:rPr>
              <a:t>An old trust created by the late Herman Munster back in the sixties does not contain a Trustee removal provision.  How can the beneficiaries change Trustees?</a:t>
            </a:r>
          </a:p>
        </p:txBody>
      </p:sp>
    </p:spTree>
    <p:extLst>
      <p:ext uri="{BB962C8B-B14F-4D97-AF65-F5344CB8AC3E}">
        <p14:creationId xmlns:p14="http://schemas.microsoft.com/office/powerpoint/2010/main" val="10772858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3136" y="609600"/>
            <a:ext cx="8001000" cy="5693866"/>
          </a:xfrm>
          <a:prstGeom prst="rect">
            <a:avLst/>
          </a:prstGeom>
        </p:spPr>
        <p:txBody>
          <a:bodyPr wrap="square">
            <a:spAutoFit/>
          </a:bodyPr>
          <a:lstStyle/>
          <a:p>
            <a:pPr algn="just"/>
            <a:r>
              <a:rPr lang="en-US" sz="2800" b="1" u="sng" dirty="0">
                <a:solidFill>
                  <a:schemeClr val="bg1">
                    <a:lumMod val="95000"/>
                    <a:lumOff val="5000"/>
                  </a:schemeClr>
                </a:solidFill>
              </a:rPr>
              <a:t>Situation </a:t>
            </a:r>
            <a:r>
              <a:rPr lang="en-US" sz="2800" b="1" u="sng" dirty="0" smtClean="0">
                <a:solidFill>
                  <a:schemeClr val="bg1">
                    <a:lumMod val="95000"/>
                    <a:lumOff val="5000"/>
                  </a:schemeClr>
                </a:solidFill>
              </a:rPr>
              <a:t>4</a:t>
            </a:r>
            <a:r>
              <a:rPr lang="en-US" sz="2800" dirty="0" smtClean="0">
                <a:solidFill>
                  <a:schemeClr val="bg1">
                    <a:lumMod val="95000"/>
                    <a:lumOff val="5000"/>
                  </a:schemeClr>
                </a:solidFill>
              </a:rPr>
              <a:t>.  </a:t>
            </a:r>
            <a:endParaRPr lang="en-US" sz="2800" dirty="0">
              <a:solidFill>
                <a:schemeClr val="bg1">
                  <a:lumMod val="95000"/>
                  <a:lumOff val="5000"/>
                </a:schemeClr>
              </a:solidFill>
            </a:endParaRPr>
          </a:p>
          <a:p>
            <a:pPr algn="just"/>
            <a:r>
              <a:rPr lang="en-US" sz="2800" dirty="0">
                <a:solidFill>
                  <a:schemeClr val="bg1">
                    <a:lumMod val="95000"/>
                    <a:lumOff val="5000"/>
                  </a:schemeClr>
                </a:solidFill>
              </a:rPr>
              <a:t> </a:t>
            </a:r>
          </a:p>
          <a:p>
            <a:pPr algn="just"/>
            <a:r>
              <a:rPr lang="en-US" sz="2800" dirty="0">
                <a:solidFill>
                  <a:schemeClr val="bg1">
                    <a:lumMod val="95000"/>
                    <a:lumOff val="5000"/>
                  </a:schemeClr>
                </a:solidFill>
              </a:rPr>
              <a:t>Mr. Frightful is requesting the Trustee engage in a non-judicial modification of the administrative provisions of a trust that he created but does not want the beneficiaries to participate or be informed about the transaction or to execute release agreements in favor of the Trustee.  Mr. Frightful is concerned that the beneficiaries will want to spend their days trick or treating and lose their incentive to pursue education and productive careers if they are aware of the trust’s existence.</a:t>
            </a:r>
          </a:p>
        </p:txBody>
      </p:sp>
    </p:spTree>
    <p:extLst>
      <p:ext uri="{BB962C8B-B14F-4D97-AF65-F5344CB8AC3E}">
        <p14:creationId xmlns:p14="http://schemas.microsoft.com/office/powerpoint/2010/main" val="18931543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14400"/>
            <a:ext cx="8077200" cy="4524315"/>
          </a:xfrm>
          <a:prstGeom prst="rect">
            <a:avLst/>
          </a:prstGeom>
        </p:spPr>
        <p:txBody>
          <a:bodyPr wrap="square">
            <a:spAutoFit/>
          </a:bodyPr>
          <a:lstStyle/>
          <a:p>
            <a:pPr algn="just"/>
            <a:r>
              <a:rPr lang="en-US" sz="3600" b="1" u="sng">
                <a:solidFill>
                  <a:schemeClr val="bg1">
                    <a:lumMod val="95000"/>
                    <a:lumOff val="5000"/>
                  </a:schemeClr>
                </a:solidFill>
              </a:rPr>
              <a:t>Situation </a:t>
            </a:r>
            <a:r>
              <a:rPr lang="en-US" sz="3600" b="1" u="sng" smtClean="0">
                <a:solidFill>
                  <a:schemeClr val="bg1">
                    <a:lumMod val="95000"/>
                    <a:lumOff val="5000"/>
                  </a:schemeClr>
                </a:solidFill>
              </a:rPr>
              <a:t>5</a:t>
            </a:r>
            <a:r>
              <a:rPr lang="en-US" sz="3600" smtClean="0">
                <a:solidFill>
                  <a:schemeClr val="bg1">
                    <a:lumMod val="95000"/>
                    <a:lumOff val="5000"/>
                  </a:schemeClr>
                </a:solidFill>
              </a:rPr>
              <a:t>.  </a:t>
            </a:r>
            <a:endParaRPr lang="en-US" sz="3600">
              <a:solidFill>
                <a:schemeClr val="bg1">
                  <a:lumMod val="95000"/>
                  <a:lumOff val="5000"/>
                </a:schemeClr>
              </a:solidFill>
            </a:endParaRPr>
          </a:p>
          <a:p>
            <a:pPr algn="just"/>
            <a:r>
              <a:rPr lang="en-US" sz="3600">
                <a:solidFill>
                  <a:schemeClr val="bg1">
                    <a:lumMod val="95000"/>
                    <a:lumOff val="5000"/>
                  </a:schemeClr>
                </a:solidFill>
              </a:rPr>
              <a:t> </a:t>
            </a:r>
          </a:p>
          <a:p>
            <a:pPr algn="just"/>
            <a:r>
              <a:rPr lang="en-US" sz="3600">
                <a:solidFill>
                  <a:schemeClr val="bg1">
                    <a:lumMod val="95000"/>
                    <a:lumOff val="5000"/>
                  </a:schemeClr>
                </a:solidFill>
              </a:rPr>
              <a:t>Demon Trust Company has finally agreed to resign as Trustee of a Delaware trust and is refusing to transfer the assets to Angel Bank &amp; Trust, Inc. until their accounts are settled.  What can be done?</a:t>
            </a:r>
          </a:p>
        </p:txBody>
      </p:sp>
    </p:spTree>
    <p:extLst>
      <p:ext uri="{BB962C8B-B14F-4D97-AF65-F5344CB8AC3E}">
        <p14:creationId xmlns:p14="http://schemas.microsoft.com/office/powerpoint/2010/main" val="34274369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effectLst/>
              </a:rPr>
              <a:t>Polling Question</a:t>
            </a:r>
            <a:endParaRPr lang="en-US" dirty="0">
              <a:solidFill>
                <a:schemeClr val="bg1"/>
              </a:solidFill>
              <a:effectLst/>
            </a:endParaRPr>
          </a:p>
        </p:txBody>
      </p:sp>
      <p:sp>
        <p:nvSpPr>
          <p:cNvPr id="3" name="Content Placeholder 2"/>
          <p:cNvSpPr>
            <a:spLocks noGrp="1"/>
          </p:cNvSpPr>
          <p:nvPr>
            <p:ph idx="1"/>
          </p:nvPr>
        </p:nvSpPr>
        <p:spPr/>
        <p:txBody>
          <a:bodyPr/>
          <a:lstStyle/>
          <a:p>
            <a:pPr marL="137160" indent="0">
              <a:buNone/>
            </a:pPr>
            <a:r>
              <a:rPr lang="en-US" b="1" dirty="0">
                <a:solidFill>
                  <a:schemeClr val="bg1"/>
                </a:solidFill>
              </a:rPr>
              <a:t>I would be comfortable relying on a designated representative to grant a release or participate in a non-judicial modification.</a:t>
            </a:r>
            <a:endParaRPr lang="en-US" dirty="0">
              <a:solidFill>
                <a:schemeClr val="bg1"/>
              </a:solidFill>
            </a:endParaRPr>
          </a:p>
          <a:p>
            <a:endParaRPr lang="en-US" dirty="0">
              <a:solidFill>
                <a:schemeClr val="bg1"/>
              </a:solidFill>
            </a:endParaRPr>
          </a:p>
          <a:p>
            <a:pPr marL="137160" lvl="0" indent="0">
              <a:buNone/>
            </a:pPr>
            <a:r>
              <a:rPr lang="en-US" b="1" dirty="0" smtClean="0">
                <a:solidFill>
                  <a:schemeClr val="bg1"/>
                </a:solidFill>
              </a:rPr>
              <a:t>A.	True</a:t>
            </a:r>
            <a:endParaRPr lang="en-US" dirty="0">
              <a:solidFill>
                <a:schemeClr val="bg1"/>
              </a:solidFill>
            </a:endParaRPr>
          </a:p>
          <a:p>
            <a:pPr marL="137160" lvl="0" indent="0">
              <a:buNone/>
            </a:pPr>
            <a:r>
              <a:rPr lang="en-US" b="1" dirty="0" smtClean="0">
                <a:solidFill>
                  <a:schemeClr val="bg1"/>
                </a:solidFill>
              </a:rPr>
              <a:t>B.	False</a:t>
            </a:r>
            <a:endParaRPr lang="en-US" dirty="0">
              <a:solidFill>
                <a:schemeClr val="bg1"/>
              </a:solidFill>
            </a:endParaRPr>
          </a:p>
          <a:p>
            <a:endParaRPr lang="en-US" dirty="0"/>
          </a:p>
        </p:txBody>
      </p:sp>
    </p:spTree>
    <p:extLst>
      <p:ext uri="{BB962C8B-B14F-4D97-AF65-F5344CB8AC3E}">
        <p14:creationId xmlns:p14="http://schemas.microsoft.com/office/powerpoint/2010/main" val="1135792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762000"/>
            <a:ext cx="8153399" cy="5078313"/>
          </a:xfrm>
          <a:prstGeom prst="rect">
            <a:avLst/>
          </a:prstGeom>
        </p:spPr>
        <p:txBody>
          <a:bodyPr wrap="square">
            <a:spAutoFit/>
          </a:bodyPr>
          <a:lstStyle/>
          <a:p>
            <a:pPr algn="just"/>
            <a:r>
              <a:rPr lang="en-US" sz="3600" b="1" u="sng">
                <a:solidFill>
                  <a:schemeClr val="bg1">
                    <a:lumMod val="95000"/>
                    <a:lumOff val="5000"/>
                  </a:schemeClr>
                </a:solidFill>
              </a:rPr>
              <a:t>Situation </a:t>
            </a:r>
            <a:r>
              <a:rPr lang="en-US" sz="3600" b="1" u="sng" smtClean="0">
                <a:solidFill>
                  <a:schemeClr val="bg1">
                    <a:lumMod val="95000"/>
                    <a:lumOff val="5000"/>
                  </a:schemeClr>
                </a:solidFill>
              </a:rPr>
              <a:t>6</a:t>
            </a:r>
            <a:r>
              <a:rPr lang="en-US" sz="3600" smtClean="0">
                <a:solidFill>
                  <a:schemeClr val="bg1">
                    <a:lumMod val="95000"/>
                    <a:lumOff val="5000"/>
                  </a:schemeClr>
                </a:solidFill>
              </a:rPr>
              <a:t>.  </a:t>
            </a:r>
            <a:endParaRPr lang="en-US" sz="3600">
              <a:solidFill>
                <a:schemeClr val="bg1">
                  <a:lumMod val="95000"/>
                  <a:lumOff val="5000"/>
                </a:schemeClr>
              </a:solidFill>
            </a:endParaRPr>
          </a:p>
          <a:p>
            <a:pPr algn="just"/>
            <a:r>
              <a:rPr lang="en-US" sz="3600">
                <a:solidFill>
                  <a:schemeClr val="bg1">
                    <a:lumMod val="95000"/>
                    <a:lumOff val="5000"/>
                  </a:schemeClr>
                </a:solidFill>
              </a:rPr>
              <a:t> </a:t>
            </a:r>
          </a:p>
          <a:p>
            <a:pPr algn="just"/>
            <a:r>
              <a:rPr lang="en-US" sz="3600">
                <a:solidFill>
                  <a:schemeClr val="bg1">
                    <a:lumMod val="95000"/>
                    <a:lumOff val="5000"/>
                  </a:schemeClr>
                </a:solidFill>
              </a:rPr>
              <a:t>A large trust is set to pay out to Frank N. Stein at the age of 25, in less than one (1) year from today.  Can the beneficiary’s trust be extended for purposes of providing creditor protection to Frank from future creditors?</a:t>
            </a:r>
          </a:p>
        </p:txBody>
      </p:sp>
    </p:spTree>
    <p:extLst>
      <p:ext uri="{BB962C8B-B14F-4D97-AF65-F5344CB8AC3E}">
        <p14:creationId xmlns:p14="http://schemas.microsoft.com/office/powerpoint/2010/main" val="31169505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Uigh" typeface="Microsoft Uighur"/>
        <a:font script="Beng" typeface="Vrinda"/>
        <a:font script="Thai" typeface="FreesiaUPC"/>
        <a:font script="Mlym" typeface="Kartika"/>
        <a:font script="Yiii" typeface="Microsoft Yi Baiti"/>
        <a:font script="Cher" typeface="Plantagenet Cherokee"/>
        <a:font script="Orya" typeface="Kalinga"/>
        <a:font script="Geor" typeface="Sylfaen"/>
        <a:font script="Gujr" typeface="Shruti"/>
        <a:font script="Viet" typeface="Tahoma"/>
        <a:font script="Arab" typeface="Tahoma"/>
        <a:font script="Hebr" typeface="Levenim MT"/>
        <a:font script="Telu" typeface="Gautami"/>
        <a:font script="Ethi" typeface="Nyala"/>
        <a:font script="Jpan" typeface="HG丸ｺﾞｼｯｸM-PRO"/>
        <a:font script="Grek" typeface="Arial"/>
        <a:font script="Sinh" typeface="Iskoola Pota"/>
        <a:font script="Taml" typeface="Latha"/>
        <a:font script="Deva" typeface="Mangal"/>
        <a:font script="Knda" typeface="Tunga"/>
        <a:font script="Tibt" typeface="Microsoft Himalaya"/>
        <a:font script="Khmr" typeface="DaunPenh"/>
        <a:font script="Hant" typeface="微軟正黑體"/>
        <a:font script="Cyrl" typeface="Arial"/>
        <a:font script="Laoo" typeface="DokChampa"/>
        <a:font script="Mong" typeface="Mongolian Baiti"/>
        <a:font script="Hans" typeface="黑体"/>
        <a:font script="Guru" typeface="Raavi"/>
        <a:font script="Thaa" typeface="MV Boli"/>
        <a:font script="Cans" typeface="Euphemia"/>
        <a:font script="Hang" typeface="휴먼옛체"/>
        <a:font script="Syrc" typeface="Estrangelo Edessa"/>
      </a:majorFont>
      <a:minorFont>
        <a:latin typeface="Book Antiqua"/>
        <a:ea typeface=""/>
        <a:cs typeface=""/>
        <a:font script="Uigh" typeface="Microsoft Uighur"/>
        <a:font script="Beng" typeface="Vrinda"/>
        <a:font script="Thai" typeface="EucrosiaUPC"/>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David"/>
        <a:font script="Telu" typeface="Gautami"/>
        <a:font script="Ethi" typeface="Nyala"/>
        <a:font script="Jpan" typeface="HG明朝B"/>
        <a:font script="Grek" typeface="Times New Roman"/>
        <a:font script="Sinh" typeface="Iskoola Pota"/>
        <a:font script="Taml" typeface="Latha"/>
        <a:font script="Deva" typeface="Mangal"/>
        <a:font script="Knda" typeface="Tunga"/>
        <a:font script="Tibt" typeface="Microsoft Himalaya"/>
        <a:font script="Khmr" typeface="MoolBoran"/>
        <a:font script="Hant" typeface="新細明體"/>
        <a:font script="Cyrl" typeface="Times New Roman"/>
        <a:font script="Laoo" typeface="DokChampa"/>
        <a:font script="Mong" typeface="Mongolian Baiti"/>
        <a:font script="Hans" typeface="宋体"/>
        <a:font script="Guru" typeface="Raavi"/>
        <a:font script="Thaa" typeface="MV Boli"/>
        <a:font script="Cans" typeface="Euphemia"/>
        <a:font script="Hang" typeface="돋움"/>
        <a:font script="Syrc" typeface="Estrangelo Edessa"/>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tileRect/>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tileRect/>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tileRect l="-100000" t="-100000"/>
        </a:gradFill>
        <a:blipFill>
          <a:blip xmlns:r="http://schemas.openxmlformats.org/officeDocument/2006/relationships" r:embed="rId1">
            <a:duotone>
              <a:schemeClr val="phClr">
                <a:shade val="3000"/>
                <a:satMod val="110000"/>
              </a:schemeClr>
              <a:schemeClr val="phClr">
                <a:tint val="60000"/>
                <a:satMod val="425000"/>
              </a:schemeClr>
            </a:duotone>
          </a:blip>
          <a:srcRect/>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TotalTime>
  <Words>184</Words>
  <Application>Microsoft Office PowerPoint</Application>
  <PresentationFormat>On-screen Show (4:3)</PresentationFormat>
  <Paragraphs>76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Apex</vt:lpstr>
      <vt:lpstr>Creative solutions for complex situations – how delaware helped</vt:lpstr>
      <vt:lpstr>PowerPoint Presentation</vt:lpstr>
      <vt:lpstr>PowerPoint Presentation</vt:lpstr>
      <vt:lpstr>Polling Question </vt:lpstr>
      <vt:lpstr>PowerPoint Presentation</vt:lpstr>
      <vt:lpstr>PowerPoint Presentation</vt:lpstr>
      <vt:lpstr>PowerPoint Presentation</vt:lpstr>
      <vt:lpstr>Polling Question</vt:lpstr>
      <vt:lpstr>PowerPoint Presentation</vt:lpstr>
      <vt:lpstr>PowerPoint Presentation</vt:lpstr>
      <vt:lpstr>Polling Question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Creative solutions for complex situations – how delaware helped</dc:title>
  <dc:creator>Boyd, Bridget V. [ICG-CPB]</dc:creator>
  <cp:lastModifiedBy>Boyd, Bridget V. [ICG-CPB]</cp:lastModifiedBy>
  <cp:revision>5</cp:revision>
  <cp:lastPrinted>2018-09-14T17:53:07Z</cp:lastPrinted>
  <dcterms:created xsi:type="dcterms:W3CDTF">2018-09-14T17:53:07Z</dcterms:created>
  <dcterms:modified xsi:type="dcterms:W3CDTF">2018-10-05T19:51:32Z</dcterms:modified>
</cp:coreProperties>
</file>